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15" r:id="rId3"/>
    <p:sldId id="314" r:id="rId4"/>
    <p:sldId id="320" r:id="rId5"/>
    <p:sldId id="295" r:id="rId6"/>
    <p:sldId id="275" r:id="rId7"/>
    <p:sldId id="316" r:id="rId8"/>
    <p:sldId id="318" r:id="rId9"/>
    <p:sldId id="317" r:id="rId10"/>
    <p:sldId id="257" r:id="rId11"/>
    <p:sldId id="321" r:id="rId12"/>
    <p:sldId id="322" r:id="rId13"/>
    <p:sldId id="32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7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EA07A-C9C5-8C4D-B7F5-F2FD6E7829A9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70BD5-9A28-CD4D-9269-8B4B61580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19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2F1A-B36B-4C8A-84F6-5BB62C8F8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756F4-BCAB-383D-4E0D-D05426730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925AE-B153-EA4F-2E75-ED3CBA690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9814-7DDE-F980-41B6-6417D7C8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680DC-927D-34AE-EFCB-D45F2D6E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6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5529-0D60-A30F-865F-220B5D76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6E829-54E4-619C-06EC-DDA357DE7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F225F-14D3-4EAE-BD94-CB30D2A6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4109B-E4C9-4D50-6AC6-C6568C95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B7A30-1A34-43D1-CEDD-C71071FC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8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F6D853-ACFD-A183-D74B-306D650D9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4DD26-BDBC-ADE3-C76A-4CC8B8AA0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5D5FE-A404-96EA-15C0-70AA3B7C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76F4-A156-40C5-9FCA-37F7BE0D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00693-858B-39B6-F523-360D1B3C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5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0E8C-7B28-58B4-F09A-6DD7588E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E4770-201B-E6E2-2EC2-F0801628E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36FE7-4219-4071-EEAF-297419BD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BBCC2-01A2-EB20-AB6B-754ECCEE5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CF1BF-FB03-DE9B-A7A9-28BE241A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6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EB03-E590-52BB-2569-E7BF49600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595E9-B439-ED08-4547-52EEE590D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EBE05-07A6-701D-D60C-1E7B3883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BB6CE-10BE-583E-E075-9ADBBEB2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271F4-0C6F-0C00-AC2D-0FBA9917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5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B58FD-EA07-DAF9-679A-8D568380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8666C-C279-D0AC-0F44-58FC9612F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27E65-EDAE-8709-0F77-D75DDC8D2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031F4-5768-9F8A-3D35-3151E4E5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D2C96-C583-CC9E-D9DE-FEB77E32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7787D-1591-2900-121F-597BF26A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3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4755-0FCB-2747-6F11-E4F7861B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5DB49-BF3D-5F3D-9181-A2149D25E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E300B-D27E-1011-5464-80CF4E1D1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B6E77-BF56-92B3-380F-FD915C79D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21D17-300B-3DB6-FD9F-B7E7213FB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1F6E9-5DA5-2ACF-9EF9-5BA9357D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5D83E-6ADF-DD01-F7BA-6993D27D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9755AF-6A8A-B94E-5FA8-C3A01818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6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4F84-05C2-095A-5344-2A8285E7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6C509-E4F5-D319-165A-5E9A38CEE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DAA53-42C1-0FA6-F8F8-8099051C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D5926-7475-681E-C26F-A11B4A6F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8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E2557D-C962-1B4E-0152-B43B62441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A4C22-A538-6C66-1CBD-8AE36A8C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23E3B-EACA-3473-7F85-1AE9505D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9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3810-1370-6C7A-93B5-B11A2F4F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8ADDF-540B-F4C3-5679-69CABB1C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7F9D5-AA96-8B4E-7B4A-895D216CF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41F3F-210C-8EEF-59A7-6F5CFEAB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96AEB-6FDC-5977-FD3A-7154FB51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CF176-8AE7-FCBC-51F7-7B2622AB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4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445A-3AD5-6AAB-D824-DA1C29E7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E1EC0-8D8D-B453-9539-4ACC4C4A8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D4A75-FF2B-E3FB-2CBB-87F26D8A3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AB56E-0F4C-435E-E401-480389427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E891C-589C-AD5F-4A6F-AAC40A2C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0DA38-7B6A-0FD2-1D92-6A7713E1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2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5950CE-D1A8-8599-A5E7-8C0563D2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6A0CD-9B15-A817-9081-F630C1D2E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5BFC-04D0-D718-32EB-7FB497825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2DF519-F294-104B-8E00-F2E2E23E9A4E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A49C1-517E-10E2-9EF8-9F2DBCC4F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066A1-3BBD-6624-65C9-BBDF8BD64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AC5BB-25F6-D741-AA10-02FFB1D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2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E482-E8C5-7BFF-C910-86FA76920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Hindgut composition of Angelfish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6E271-9F21-D11A-8EEB-284DEF933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Calla Bush St George</a:t>
            </a:r>
          </a:p>
          <a:p>
            <a:r>
              <a:rPr lang="en-US" dirty="0"/>
              <a:t>Wednesday, May 1st</a:t>
            </a:r>
          </a:p>
        </p:txBody>
      </p:sp>
      <p:pic>
        <p:nvPicPr>
          <p:cNvPr id="4" name="Picture 3" descr="A close up of a fish&#10;&#10;Description automatically generated">
            <a:extLst>
              <a:ext uri="{FF2B5EF4-FFF2-40B4-BE49-F238E27FC236}">
                <a16:creationId xmlns:a16="http://schemas.microsoft.com/office/drawing/2014/main" id="{E3A0BD4E-9C17-4C73-4971-FE525F2E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0500" y="375254"/>
            <a:ext cx="3161083" cy="1702121"/>
          </a:xfrm>
          <a:prstGeom prst="rect">
            <a:avLst/>
          </a:prstGeom>
        </p:spPr>
      </p:pic>
      <p:pic>
        <p:nvPicPr>
          <p:cNvPr id="5" name="Picture 4" descr="A close up of a fish&#10;&#10;Description automatically generated">
            <a:extLst>
              <a:ext uri="{FF2B5EF4-FFF2-40B4-BE49-F238E27FC236}">
                <a16:creationId xmlns:a16="http://schemas.microsoft.com/office/drawing/2014/main" id="{683C4110-88D8-9719-98C4-58F6FDA1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0500" y="4342797"/>
            <a:ext cx="3161083" cy="1702121"/>
          </a:xfrm>
          <a:prstGeom prst="rect">
            <a:avLst/>
          </a:prstGeom>
        </p:spPr>
      </p:pic>
      <p:pic>
        <p:nvPicPr>
          <p:cNvPr id="7" name="Picture 6" descr="A close up of a fish&#10;&#10;Description automatically generated">
            <a:extLst>
              <a:ext uri="{FF2B5EF4-FFF2-40B4-BE49-F238E27FC236}">
                <a16:creationId xmlns:a16="http://schemas.microsoft.com/office/drawing/2014/main" id="{332D27ED-FA8A-BB06-70A1-68DF516E1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417" y="4406738"/>
            <a:ext cx="3161083" cy="1702121"/>
          </a:xfrm>
          <a:prstGeom prst="rect">
            <a:avLst/>
          </a:prstGeom>
        </p:spPr>
      </p:pic>
      <p:pic>
        <p:nvPicPr>
          <p:cNvPr id="8" name="Picture 7" descr="A close up of a fish&#10;&#10;Description automatically generated">
            <a:extLst>
              <a:ext uri="{FF2B5EF4-FFF2-40B4-BE49-F238E27FC236}">
                <a16:creationId xmlns:a16="http://schemas.microsoft.com/office/drawing/2014/main" id="{E5FF7758-CE18-D901-156F-E3ADE61E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417" y="403830"/>
            <a:ext cx="3161083" cy="17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1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1386-2FB4-E119-86D3-58662B1B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Gut section IV versus Gut Section V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FC1691-4454-51B3-7A45-ECC43936F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Differences in the microbiota make-up: Hindgut section (section V) versus just before the hindgut (section IV)</a:t>
            </a:r>
          </a:p>
          <a:p>
            <a:r>
              <a:rPr lang="en-US" dirty="0"/>
              <a:t>Presence of sulfate reducing bacteria?</a:t>
            </a:r>
          </a:p>
          <a:p>
            <a:pPr lvl="1"/>
            <a:r>
              <a:rPr lang="en-US" dirty="0"/>
              <a:t>Section IV versus section IV</a:t>
            </a:r>
          </a:p>
          <a:p>
            <a:r>
              <a:rPr lang="en-US" dirty="0"/>
              <a:t>Any methanogens detectable?</a:t>
            </a:r>
          </a:p>
          <a:p>
            <a:r>
              <a:rPr lang="en-US" dirty="0"/>
              <a:t>Hypothesis: we will find differences</a:t>
            </a:r>
          </a:p>
          <a:p>
            <a:pPr lvl="1"/>
            <a:r>
              <a:rPr lang="en-US" dirty="0"/>
              <a:t>Established community in the hindgut. </a:t>
            </a:r>
          </a:p>
          <a:p>
            <a:pPr lvl="1"/>
            <a:r>
              <a:rPr lang="en-US" dirty="0"/>
              <a:t>Differentiable from section IV. </a:t>
            </a:r>
          </a:p>
          <a:p>
            <a:endParaRPr lang="en-US" dirty="0"/>
          </a:p>
        </p:txBody>
      </p:sp>
      <p:pic>
        <p:nvPicPr>
          <p:cNvPr id="7" name="Picture 6" descr="A close up of a fish&#10;&#10;Description automatically generated">
            <a:extLst>
              <a:ext uri="{FF2B5EF4-FFF2-40B4-BE49-F238E27FC236}">
                <a16:creationId xmlns:a16="http://schemas.microsoft.com/office/drawing/2014/main" id="{865B3D07-1E0C-9DD8-7D7B-D4EB4D74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579" y="3429000"/>
            <a:ext cx="4393142" cy="23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52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red dots&#10;&#10;Description automatically generated">
            <a:extLst>
              <a:ext uri="{FF2B5EF4-FFF2-40B4-BE49-F238E27FC236}">
                <a16:creationId xmlns:a16="http://schemas.microsoft.com/office/drawing/2014/main" id="{D7F02DB9-6795-20EB-D811-B2DA5A0D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920807"/>
            <a:ext cx="6385337" cy="4560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8D6EF-16DD-4D43-F6E6-0365652D3696}"/>
              </a:ext>
            </a:extLst>
          </p:cNvPr>
          <p:cNvSpPr txBox="1"/>
          <p:nvPr/>
        </p:nvSpPr>
        <p:spPr>
          <a:xfrm>
            <a:off x="6852062" y="1610590"/>
            <a:ext cx="437445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Stress = 2%</a:t>
            </a:r>
          </a:p>
          <a:p>
            <a:endParaRPr lang="en-US" sz="2800" dirty="0"/>
          </a:p>
          <a:p>
            <a:r>
              <a:rPr lang="en-US" sz="2800" dirty="0" err="1"/>
              <a:t>Permanova</a:t>
            </a:r>
            <a:r>
              <a:rPr lang="en-US" sz="2800" dirty="0"/>
              <a:t> = </a:t>
            </a:r>
          </a:p>
          <a:p>
            <a:r>
              <a:rPr lang="en-US" sz="2800" dirty="0"/>
              <a:t>	        R</a:t>
            </a:r>
            <a:r>
              <a:rPr lang="en-US" sz="2800" baseline="30000" dirty="0"/>
              <a:t>2</a:t>
            </a:r>
            <a:r>
              <a:rPr lang="en-US" sz="2800" dirty="0"/>
              <a:t> = 0.55059</a:t>
            </a:r>
          </a:p>
          <a:p>
            <a:r>
              <a:rPr lang="en-US" sz="2800" dirty="0"/>
              <a:t>             F-stat = 12.251</a:t>
            </a:r>
          </a:p>
          <a:p>
            <a:r>
              <a:rPr lang="en-US" sz="2800" dirty="0"/>
              <a:t>	          p = 0.004 ***</a:t>
            </a:r>
          </a:p>
          <a:p>
            <a:endParaRPr lang="en-US" sz="2800" dirty="0"/>
          </a:p>
          <a:p>
            <a:r>
              <a:rPr lang="en-US" sz="2800" dirty="0" err="1"/>
              <a:t>BetaDispR</a:t>
            </a:r>
            <a:r>
              <a:rPr lang="en-US" sz="2800" dirty="0"/>
              <a:t> = </a:t>
            </a:r>
          </a:p>
          <a:p>
            <a:r>
              <a:rPr lang="en-US" sz="2800" dirty="0"/>
              <a:t>	not significant</a:t>
            </a:r>
          </a:p>
          <a:p>
            <a:r>
              <a:rPr lang="en-US" sz="2800" dirty="0"/>
              <a:t>             F-stat = 1.5508	  </a:t>
            </a:r>
          </a:p>
          <a:p>
            <a:r>
              <a:rPr lang="en-US" sz="2800" dirty="0"/>
              <a:t>	          p = 0.233 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C5734E-B3D8-3484-8081-619F11086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Gut section is a driver of microbial diversity </a:t>
            </a:r>
          </a:p>
        </p:txBody>
      </p:sp>
    </p:spTree>
    <p:extLst>
      <p:ext uri="{BB962C8B-B14F-4D97-AF65-F5344CB8AC3E}">
        <p14:creationId xmlns:p14="http://schemas.microsoft.com/office/powerpoint/2010/main" val="180006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77B5-5071-1289-13F6-FC2718BF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Microbiota change along GI tract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E49F40BA-EA7B-B2AB-64B9-AA8AC3DFC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623" y="1450254"/>
            <a:ext cx="7570844" cy="5407746"/>
          </a:xfrm>
        </p:spPr>
      </p:pic>
    </p:spTree>
    <p:extLst>
      <p:ext uri="{BB962C8B-B14F-4D97-AF65-F5344CB8AC3E}">
        <p14:creationId xmlns:p14="http://schemas.microsoft.com/office/powerpoint/2010/main" val="132873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4023-3263-8FC4-0A66-31B8A703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1494" cy="1325563"/>
          </a:xfrm>
        </p:spPr>
        <p:txBody>
          <a:bodyPr/>
          <a:lstStyle/>
          <a:p>
            <a:r>
              <a:rPr lang="en-US" dirty="0"/>
              <a:t>Species level shows differences in relative abundance</a:t>
            </a:r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A4D4E9F1-0CB4-9985-EA98-3130DA593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7452" y="1694001"/>
            <a:ext cx="6718423" cy="4798874"/>
          </a:xfrm>
        </p:spPr>
      </p:pic>
    </p:spTree>
    <p:extLst>
      <p:ext uri="{BB962C8B-B14F-4D97-AF65-F5344CB8AC3E}">
        <p14:creationId xmlns:p14="http://schemas.microsoft.com/office/powerpoint/2010/main" val="63275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5B8C-13B4-9121-724D-B7965649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distribution of coral reefs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276D157-D211-7341-DCCD-B7BCB0470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6"/>
          <a:stretch/>
        </p:blipFill>
        <p:spPr bwMode="auto">
          <a:xfrm>
            <a:off x="1331118" y="3040083"/>
            <a:ext cx="9529763" cy="345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F8DA3F-0B49-00C3-FF3A-1C67DBB2CA46}"/>
              </a:ext>
            </a:extLst>
          </p:cNvPr>
          <p:cNvSpPr txBox="1"/>
          <p:nvPr/>
        </p:nvSpPr>
        <p:spPr>
          <a:xfrm>
            <a:off x="1331118" y="1479821"/>
            <a:ext cx="9286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25 percent of global life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Over 4000 species of fish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billion people worldwide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B35CE-A088-7A80-7FDF-BD458BE55915}"/>
              </a:ext>
            </a:extLst>
          </p:cNvPr>
          <p:cNvSpPr txBox="1"/>
          <p:nvPr/>
        </p:nvSpPr>
        <p:spPr>
          <a:xfrm>
            <a:off x="142504" y="0"/>
            <a:ext cx="534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National Oceanic and Atmospheric Organization</a:t>
            </a:r>
          </a:p>
        </p:txBody>
      </p:sp>
    </p:spTree>
    <p:extLst>
      <p:ext uri="{BB962C8B-B14F-4D97-AF65-F5344CB8AC3E}">
        <p14:creationId xmlns:p14="http://schemas.microsoft.com/office/powerpoint/2010/main" val="6020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73C4F13-F64F-461D-4C5A-2A57ECA12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4" b="176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1BF77-76FD-7172-3C3A-B82F6A99A11B}"/>
              </a:ext>
            </a:extLst>
          </p:cNvPr>
          <p:cNvSpPr txBox="1"/>
          <p:nvPr/>
        </p:nvSpPr>
        <p:spPr>
          <a:xfrm>
            <a:off x="1579418" y="973777"/>
            <a:ext cx="92865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Coral reefs are in danger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CO</a:t>
            </a:r>
            <a:r>
              <a:rPr lang="en-US" sz="2800" baseline="-25000" dirty="0"/>
              <a:t>2</a:t>
            </a:r>
            <a:r>
              <a:rPr lang="en-US" sz="2800" dirty="0"/>
              <a:t> in the atmosphere increases acidity in the ocean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Global warming increases ocean temperatures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Center of activity for marine life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CA0B5-B6B2-C612-1D7B-B1BF3A7BC0F6}"/>
              </a:ext>
            </a:extLst>
          </p:cNvPr>
          <p:cNvSpPr txBox="1"/>
          <p:nvPr/>
        </p:nvSpPr>
        <p:spPr>
          <a:xfrm>
            <a:off x="0" y="0"/>
            <a:ext cx="4013860" cy="38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Cartoon from </a:t>
            </a:r>
            <a:r>
              <a:rPr lang="en-US" dirty="0" err="1"/>
              <a:t>BioRender</a:t>
            </a:r>
            <a:endParaRPr lang="en-US" dirty="0"/>
          </a:p>
        </p:txBody>
      </p:sp>
      <p:pic>
        <p:nvPicPr>
          <p:cNvPr id="2" name="Picture 1" descr="A close up of a fish&#10;&#10;Description automatically generated">
            <a:extLst>
              <a:ext uri="{FF2B5EF4-FFF2-40B4-BE49-F238E27FC236}">
                <a16:creationId xmlns:a16="http://schemas.microsoft.com/office/drawing/2014/main" id="{C02AED29-872A-CB41-FB54-4EBF8DFC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930" y="4001984"/>
            <a:ext cx="2114443" cy="1138546"/>
          </a:xfrm>
          <a:prstGeom prst="rect">
            <a:avLst/>
          </a:prstGeom>
        </p:spPr>
      </p:pic>
      <p:pic>
        <p:nvPicPr>
          <p:cNvPr id="3" name="Picture 2" descr="A close up of a fish&#10;&#10;Description automatically generated">
            <a:extLst>
              <a:ext uri="{FF2B5EF4-FFF2-40B4-BE49-F238E27FC236}">
                <a16:creationId xmlns:a16="http://schemas.microsoft.com/office/drawing/2014/main" id="{46F45E40-AB78-BBE7-8475-5A307FD7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159" y="5140530"/>
            <a:ext cx="2114443" cy="113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8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79D0-F203-6160-333B-909FC21A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039" y="2502684"/>
            <a:ext cx="9512135" cy="1325563"/>
          </a:xfrm>
        </p:spPr>
        <p:txBody>
          <a:bodyPr>
            <a:noAutofit/>
          </a:bodyPr>
          <a:lstStyle/>
          <a:p>
            <a:r>
              <a:rPr lang="en-US" sz="7200" dirty="0"/>
              <a:t>Warning: fish dissection </a:t>
            </a:r>
          </a:p>
        </p:txBody>
      </p:sp>
    </p:spTree>
    <p:extLst>
      <p:ext uri="{BB962C8B-B14F-4D97-AF65-F5344CB8AC3E}">
        <p14:creationId xmlns:p14="http://schemas.microsoft.com/office/powerpoint/2010/main" val="256398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BDF4-77E6-0325-3B49-538A0B29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Sixbar Angelfish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E6B0-A4D5-5504-C69D-2363EBC26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Pomacanthus sexstriatus</a:t>
            </a:r>
          </a:p>
        </p:txBody>
      </p:sp>
      <p:pic>
        <p:nvPicPr>
          <p:cNvPr id="4" name="Content Placeholder 4" descr="A fish with a few worms&#10;&#10;Description automatically generated with medium confidence">
            <a:extLst>
              <a:ext uri="{FF2B5EF4-FFF2-40B4-BE49-F238E27FC236}">
                <a16:creationId xmlns:a16="http://schemas.microsoft.com/office/drawing/2014/main" id="{F44B868E-3960-0006-13D1-53A014BD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9"/>
          <a:stretch/>
        </p:blipFill>
        <p:spPr>
          <a:xfrm>
            <a:off x="5436339" y="1339683"/>
            <a:ext cx="5917461" cy="5058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DEF327-70E6-79A3-C182-53A0C70C8111}"/>
              </a:ext>
            </a:extLst>
          </p:cNvPr>
          <p:cNvSpPr txBox="1"/>
          <p:nvPr/>
        </p:nvSpPr>
        <p:spPr>
          <a:xfrm>
            <a:off x="5560057" y="2665246"/>
            <a:ext cx="120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Stomach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156E1-BAC8-7789-AA58-74687D9E721A}"/>
              </a:ext>
            </a:extLst>
          </p:cNvPr>
          <p:cNvSpPr txBox="1"/>
          <p:nvPr/>
        </p:nvSpPr>
        <p:spPr>
          <a:xfrm>
            <a:off x="5059899" y="5518317"/>
            <a:ext cx="134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 sac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F0D75-A10B-5BAD-E46A-AD34FC4ED9FB}"/>
              </a:ext>
            </a:extLst>
          </p:cNvPr>
          <p:cNvSpPr txBox="1"/>
          <p:nvPr/>
        </p:nvSpPr>
        <p:spPr>
          <a:xfrm>
            <a:off x="4303913" y="3584965"/>
            <a:ext cx="151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Pyloric caeca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AD6DB8-5BE8-BCA1-7E7E-31370088F794}"/>
              </a:ext>
            </a:extLst>
          </p:cNvPr>
          <p:cNvCxnSpPr>
            <a:cxnSpLocks/>
            <a:stCxn id="7" idx="2"/>
          </p:cNvCxnSpPr>
          <p:nvPr/>
        </p:nvCxnSpPr>
        <p:spPr>
          <a:xfrm flipV="1">
            <a:off x="5059899" y="3823423"/>
            <a:ext cx="1888411" cy="1308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F762DC-A099-6019-7B09-374412C96FF4}"/>
              </a:ext>
            </a:extLst>
          </p:cNvPr>
          <p:cNvCxnSpPr>
            <a:cxnSpLocks/>
          </p:cNvCxnSpPr>
          <p:nvPr/>
        </p:nvCxnSpPr>
        <p:spPr>
          <a:xfrm>
            <a:off x="6095999" y="3034578"/>
            <a:ext cx="672781" cy="4588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663FE4-DEA6-EDE0-B6DE-9B1E25F7E8D4}"/>
              </a:ext>
            </a:extLst>
          </p:cNvPr>
          <p:cNvCxnSpPr>
            <a:cxnSpLocks/>
          </p:cNvCxnSpPr>
          <p:nvPr/>
        </p:nvCxnSpPr>
        <p:spPr>
          <a:xfrm>
            <a:off x="5560057" y="5887649"/>
            <a:ext cx="1388253" cy="64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2B787D8-EDE8-6E64-063F-7753A491CAF1}"/>
              </a:ext>
            </a:extLst>
          </p:cNvPr>
          <p:cNvSpPr txBox="1"/>
          <p:nvPr/>
        </p:nvSpPr>
        <p:spPr>
          <a:xfrm>
            <a:off x="10355283" y="5952095"/>
            <a:ext cx="998517" cy="44577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CA5450B-E2C8-B7B5-39BA-141D8C325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25" t="4539" r="9395" b="81876"/>
          <a:stretch/>
        </p:blipFill>
        <p:spPr>
          <a:xfrm>
            <a:off x="259002" y="3936030"/>
            <a:ext cx="4506109" cy="2218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3E47A3-7B87-400F-3718-310CF3E375B2}"/>
              </a:ext>
            </a:extLst>
          </p:cNvPr>
          <p:cNvSpPr txBox="1"/>
          <p:nvPr/>
        </p:nvSpPr>
        <p:spPr>
          <a:xfrm>
            <a:off x="3560658" y="5269080"/>
            <a:ext cx="1204453" cy="433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0DA6F-FA5E-58BB-2B59-C47B02D5D685}"/>
              </a:ext>
            </a:extLst>
          </p:cNvPr>
          <p:cNvSpPr txBox="1"/>
          <p:nvPr/>
        </p:nvSpPr>
        <p:spPr>
          <a:xfrm>
            <a:off x="2622818" y="5537676"/>
            <a:ext cx="1204453" cy="433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FB4C38-075C-932D-0085-B3C3D2D2A75E}"/>
              </a:ext>
            </a:extLst>
          </p:cNvPr>
          <p:cNvSpPr txBox="1"/>
          <p:nvPr/>
        </p:nvSpPr>
        <p:spPr>
          <a:xfrm>
            <a:off x="3152437" y="5664018"/>
            <a:ext cx="1204453" cy="4337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5D3B-E8AD-AF5C-C500-EB21EABA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Methane/ Sulfide/ Hydrogen </a:t>
            </a:r>
          </a:p>
        </p:txBody>
      </p:sp>
      <p:pic>
        <p:nvPicPr>
          <p:cNvPr id="5" name="Content Placeholder 4" descr="A close-up of a human organ&#10;&#10;Description automatically generated">
            <a:extLst>
              <a:ext uri="{FF2B5EF4-FFF2-40B4-BE49-F238E27FC236}">
                <a16:creationId xmlns:a16="http://schemas.microsoft.com/office/drawing/2014/main" id="{D1D8EA34-FC09-4D55-D104-FED0C7E5B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05" t="2875" r="4393" b="5012"/>
          <a:stretch/>
        </p:blipFill>
        <p:spPr>
          <a:xfrm>
            <a:off x="838200" y="1569719"/>
            <a:ext cx="7833360" cy="468221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1D1CA-ADF2-C969-DDAD-20CBC4B15A5F}"/>
              </a:ext>
            </a:extLst>
          </p:cNvPr>
          <p:cNvSpPr txBox="1"/>
          <p:nvPr/>
        </p:nvSpPr>
        <p:spPr>
          <a:xfrm>
            <a:off x="213756" y="6461990"/>
            <a:ext cx="5581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Arroyo thesis Cornell University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1C854-94AF-3259-3030-5CE8E3045CA3}"/>
              </a:ext>
            </a:extLst>
          </p:cNvPr>
          <p:cNvSpPr txBox="1"/>
          <p:nvPr/>
        </p:nvSpPr>
        <p:spPr>
          <a:xfrm>
            <a:off x="10366311" y="180459"/>
            <a:ext cx="182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 by Francine Arroyo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98318FB-2239-902F-73CA-3E72A4D30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002" y="862455"/>
            <a:ext cx="1254898" cy="165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08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5E7F-F879-9228-1C2B-F009B40DF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Methane/Sulfide/Hydrogen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D721645-AC2F-4262-B2DD-B85E295D4540}"/>
              </a:ext>
            </a:extLst>
          </p:cNvPr>
          <p:cNvSpPr/>
          <p:nvPr/>
        </p:nvSpPr>
        <p:spPr>
          <a:xfrm>
            <a:off x="3265715" y="2968831"/>
            <a:ext cx="4595750" cy="1246909"/>
          </a:xfrm>
          <a:prstGeom prst="ellipse">
            <a:avLst/>
          </a:prstGeom>
          <a:noFill/>
          <a:ln w="38100">
            <a:solidFill>
              <a:srgbClr val="FF8A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734B0-C957-6112-A9A4-75992EACB4AF}"/>
              </a:ext>
            </a:extLst>
          </p:cNvPr>
          <p:cNvSpPr txBox="1"/>
          <p:nvPr/>
        </p:nvSpPr>
        <p:spPr>
          <a:xfrm>
            <a:off x="4251366" y="3176786"/>
            <a:ext cx="3289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Hydrogen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94676-C418-72A6-CC42-F3F9D0E53852}"/>
              </a:ext>
            </a:extLst>
          </p:cNvPr>
          <p:cNvSpPr txBox="1"/>
          <p:nvPr/>
        </p:nvSpPr>
        <p:spPr>
          <a:xfrm>
            <a:off x="2683823" y="1603169"/>
            <a:ext cx="1662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Lactate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16D0B-362D-B1E2-FDBE-16BDA924FA38}"/>
              </a:ext>
            </a:extLst>
          </p:cNvPr>
          <p:cNvSpPr txBox="1"/>
          <p:nvPr/>
        </p:nvSpPr>
        <p:spPr>
          <a:xfrm>
            <a:off x="838200" y="2256312"/>
            <a:ext cx="173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Acetate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73C55-B098-6F4C-3DEC-AE3EC18EE96E}"/>
              </a:ext>
            </a:extLst>
          </p:cNvPr>
          <p:cNvSpPr txBox="1"/>
          <p:nvPr/>
        </p:nvSpPr>
        <p:spPr>
          <a:xfrm>
            <a:off x="3202380" y="2412181"/>
            <a:ext cx="581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30000" dirty="0"/>
              <a:t>+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EE6CD3-1F34-7F6A-8675-D6F03831E85F}"/>
              </a:ext>
            </a:extLst>
          </p:cNvPr>
          <p:cNvSpPr txBox="1"/>
          <p:nvPr/>
        </p:nvSpPr>
        <p:spPr>
          <a:xfrm>
            <a:off x="838200" y="4215740"/>
            <a:ext cx="142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Sulfate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49E8F-D5F2-794C-46E8-4866D328B7E6}"/>
              </a:ext>
            </a:extLst>
          </p:cNvPr>
          <p:cNvSpPr txBox="1"/>
          <p:nvPr/>
        </p:nvSpPr>
        <p:spPr>
          <a:xfrm>
            <a:off x="2576945" y="5376698"/>
            <a:ext cx="164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Sulfide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227A6-410A-CF65-7EDF-02112F2B358F}"/>
              </a:ext>
            </a:extLst>
          </p:cNvPr>
          <p:cNvSpPr txBox="1"/>
          <p:nvPr/>
        </p:nvSpPr>
        <p:spPr>
          <a:xfrm>
            <a:off x="3202379" y="4534609"/>
            <a:ext cx="581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30000" dirty="0"/>
              <a:t>+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083545-EBD6-62BB-8D21-6D155A93DB29}"/>
              </a:ext>
            </a:extLst>
          </p:cNvPr>
          <p:cNvSpPr txBox="1"/>
          <p:nvPr/>
        </p:nvSpPr>
        <p:spPr>
          <a:xfrm>
            <a:off x="6206852" y="4623572"/>
            <a:ext cx="823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199A4-862E-BB5F-389C-54B35F0FE253}"/>
              </a:ext>
            </a:extLst>
          </p:cNvPr>
          <p:cNvSpPr txBox="1"/>
          <p:nvPr/>
        </p:nvSpPr>
        <p:spPr>
          <a:xfrm>
            <a:off x="5039096" y="5493883"/>
            <a:ext cx="2113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Acetate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16161-C52D-10E6-04D3-D38C7F14CD09}"/>
              </a:ext>
            </a:extLst>
          </p:cNvPr>
          <p:cNvSpPr txBox="1"/>
          <p:nvPr/>
        </p:nvSpPr>
        <p:spPr>
          <a:xfrm>
            <a:off x="7861465" y="5232273"/>
            <a:ext cx="2268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Methane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D46146-2062-9C83-0D55-D44D0995D839}"/>
              </a:ext>
            </a:extLst>
          </p:cNvPr>
          <p:cNvSpPr txBox="1"/>
          <p:nvPr/>
        </p:nvSpPr>
        <p:spPr>
          <a:xfrm>
            <a:off x="6941127" y="1529529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Sugars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3F9AFC-9909-E09D-1467-BE07D22CCADB}"/>
              </a:ext>
            </a:extLst>
          </p:cNvPr>
          <p:cNvSpPr txBox="1"/>
          <p:nvPr/>
        </p:nvSpPr>
        <p:spPr>
          <a:xfrm>
            <a:off x="7374576" y="2421863"/>
            <a:ext cx="581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30000" dirty="0"/>
              <a:t>+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F2B048-B66A-0EF3-DB79-09585E8C335D}"/>
              </a:ext>
            </a:extLst>
          </p:cNvPr>
          <p:cNvSpPr txBox="1"/>
          <p:nvPr/>
        </p:nvSpPr>
        <p:spPr>
          <a:xfrm>
            <a:off x="8900556" y="2256665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Pyruvate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211B91B-5268-50D3-7AEF-E6EBB73410B8}"/>
              </a:ext>
            </a:extLst>
          </p:cNvPr>
          <p:cNvSpPr/>
          <p:nvPr/>
        </p:nvSpPr>
        <p:spPr>
          <a:xfrm rot="5831776">
            <a:off x="1922498" y="1415961"/>
            <a:ext cx="1266701" cy="1271066"/>
          </a:xfrm>
          <a:prstGeom prst="arc">
            <a:avLst>
              <a:gd name="adj1" fmla="val 16200000"/>
              <a:gd name="adj2" fmla="val 1415636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C4EA4BFA-1818-E7BD-B296-0DBA611A396D}"/>
              </a:ext>
            </a:extLst>
          </p:cNvPr>
          <p:cNvSpPr/>
          <p:nvPr/>
        </p:nvSpPr>
        <p:spPr>
          <a:xfrm rot="21293609">
            <a:off x="1511134" y="4531201"/>
            <a:ext cx="1266701" cy="1271066"/>
          </a:xfrm>
          <a:prstGeom prst="arc">
            <a:avLst>
              <a:gd name="adj1" fmla="val 16200000"/>
              <a:gd name="adj2" fmla="val 1415636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3F74835-9909-F215-EB79-57FF9A048DF7}"/>
              </a:ext>
            </a:extLst>
          </p:cNvPr>
          <p:cNvSpPr/>
          <p:nvPr/>
        </p:nvSpPr>
        <p:spPr>
          <a:xfrm rot="9462563">
            <a:off x="7804550" y="1343825"/>
            <a:ext cx="1266701" cy="1271066"/>
          </a:xfrm>
          <a:prstGeom prst="arc">
            <a:avLst>
              <a:gd name="adj1" fmla="val 15056407"/>
              <a:gd name="adj2" fmla="val 1415636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171292-A55F-011D-D085-936D13E61561}"/>
              </a:ext>
            </a:extLst>
          </p:cNvPr>
          <p:cNvCxnSpPr/>
          <p:nvPr/>
        </p:nvCxnSpPr>
        <p:spPr>
          <a:xfrm>
            <a:off x="3681351" y="2779532"/>
            <a:ext cx="570015" cy="509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1D26B27E-2363-47A0-9CC8-BABEDD046BA4}"/>
              </a:ext>
            </a:extLst>
          </p:cNvPr>
          <p:cNvSpPr/>
          <p:nvPr/>
        </p:nvSpPr>
        <p:spPr>
          <a:xfrm rot="9462563">
            <a:off x="2737409" y="2107654"/>
            <a:ext cx="652588" cy="840379"/>
          </a:xfrm>
          <a:prstGeom prst="arc">
            <a:avLst>
              <a:gd name="adj1" fmla="val 15056407"/>
              <a:gd name="adj2" fmla="val 1415636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E330EFC-FD75-E1FB-B0B4-9C08698A6064}"/>
              </a:ext>
            </a:extLst>
          </p:cNvPr>
          <p:cNvSpPr/>
          <p:nvPr/>
        </p:nvSpPr>
        <p:spPr>
          <a:xfrm rot="17089974">
            <a:off x="2910321" y="4589349"/>
            <a:ext cx="456593" cy="820029"/>
          </a:xfrm>
          <a:prstGeom prst="arc">
            <a:avLst>
              <a:gd name="adj1" fmla="val 15056407"/>
              <a:gd name="adj2" fmla="val 1415636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50274DD-90A8-ABC7-CFF8-E0B92E587BB5}"/>
              </a:ext>
            </a:extLst>
          </p:cNvPr>
          <p:cNvSpPr/>
          <p:nvPr/>
        </p:nvSpPr>
        <p:spPr>
          <a:xfrm rot="4673417">
            <a:off x="3125191" y="3565824"/>
            <a:ext cx="1266701" cy="1271066"/>
          </a:xfrm>
          <a:prstGeom prst="arc">
            <a:avLst>
              <a:gd name="adj1" fmla="val 16200000"/>
              <a:gd name="adj2" fmla="val 1415636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BEA94C-1819-556B-4126-762B47925C6D}"/>
              </a:ext>
            </a:extLst>
          </p:cNvPr>
          <p:cNvCxnSpPr/>
          <p:nvPr/>
        </p:nvCxnSpPr>
        <p:spPr>
          <a:xfrm>
            <a:off x="5563590" y="4007783"/>
            <a:ext cx="0" cy="1486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FCC6EE-EBBF-DD0B-9026-A9070B81677A}"/>
              </a:ext>
            </a:extLst>
          </p:cNvPr>
          <p:cNvCxnSpPr>
            <a:cxnSpLocks/>
          </p:cNvCxnSpPr>
          <p:nvPr/>
        </p:nvCxnSpPr>
        <p:spPr>
          <a:xfrm>
            <a:off x="6495801" y="4007783"/>
            <a:ext cx="2024744" cy="12698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c 31">
            <a:extLst>
              <a:ext uri="{FF2B5EF4-FFF2-40B4-BE49-F238E27FC236}">
                <a16:creationId xmlns:a16="http://schemas.microsoft.com/office/drawing/2014/main" id="{DCBD591F-8639-446B-450C-B9C3FFA7B2AB}"/>
              </a:ext>
            </a:extLst>
          </p:cNvPr>
          <p:cNvSpPr/>
          <p:nvPr/>
        </p:nvSpPr>
        <p:spPr>
          <a:xfrm rot="17443618">
            <a:off x="5463279" y="4631416"/>
            <a:ext cx="1226228" cy="1005936"/>
          </a:xfrm>
          <a:prstGeom prst="arc">
            <a:avLst>
              <a:gd name="adj1" fmla="val 15056407"/>
              <a:gd name="adj2" fmla="val 1415636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84069004-4F62-BC38-FDEE-1C988358E79B}"/>
              </a:ext>
            </a:extLst>
          </p:cNvPr>
          <p:cNvSpPr/>
          <p:nvPr/>
        </p:nvSpPr>
        <p:spPr>
          <a:xfrm rot="18213178">
            <a:off x="6396859" y="4422296"/>
            <a:ext cx="1266701" cy="1271066"/>
          </a:xfrm>
          <a:prstGeom prst="arc">
            <a:avLst>
              <a:gd name="adj1" fmla="val 16200000"/>
              <a:gd name="adj2" fmla="val 1415636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184EB540-E4F8-60E0-EEFF-202D1298FB84}"/>
              </a:ext>
            </a:extLst>
          </p:cNvPr>
          <p:cNvSpPr/>
          <p:nvPr/>
        </p:nvSpPr>
        <p:spPr>
          <a:xfrm rot="6334396">
            <a:off x="6742483" y="2442850"/>
            <a:ext cx="945857" cy="744886"/>
          </a:xfrm>
          <a:prstGeom prst="arc">
            <a:avLst>
              <a:gd name="adj1" fmla="val 16200000"/>
              <a:gd name="adj2" fmla="val 1415636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14519E94-6B60-8AA6-0D34-0A13FB56F131}"/>
              </a:ext>
            </a:extLst>
          </p:cNvPr>
          <p:cNvSpPr/>
          <p:nvPr/>
        </p:nvSpPr>
        <p:spPr>
          <a:xfrm rot="3567176">
            <a:off x="7436010" y="2125625"/>
            <a:ext cx="584674" cy="586265"/>
          </a:xfrm>
          <a:prstGeom prst="arc">
            <a:avLst>
              <a:gd name="adj1" fmla="val 16200000"/>
              <a:gd name="adj2" fmla="val 1415636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2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79D0-F203-6160-333B-909FC21A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039" y="2502684"/>
            <a:ext cx="9512135" cy="1325563"/>
          </a:xfrm>
        </p:spPr>
        <p:txBody>
          <a:bodyPr>
            <a:noAutofit/>
          </a:bodyPr>
          <a:lstStyle/>
          <a:p>
            <a:r>
              <a:rPr lang="en-US" sz="7200" dirty="0"/>
              <a:t>Warning: fish dissection </a:t>
            </a:r>
          </a:p>
        </p:txBody>
      </p:sp>
    </p:spTree>
    <p:extLst>
      <p:ext uri="{BB962C8B-B14F-4D97-AF65-F5344CB8AC3E}">
        <p14:creationId xmlns:p14="http://schemas.microsoft.com/office/powerpoint/2010/main" val="372642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1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08305" y="188301"/>
            <a:ext cx="223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Stomach (segment 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30197" y="101629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 II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8948" y="240979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 III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78660" y="402242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 IV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04008" y="5777363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 V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7556859" y="578166"/>
            <a:ext cx="811494" cy="7704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8797964" y="5408030"/>
            <a:ext cx="890690" cy="3693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5290071" y="-1577954"/>
            <a:ext cx="329886" cy="625705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4999025" y="-8853"/>
            <a:ext cx="329884" cy="577392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4949543" y="1630286"/>
            <a:ext cx="329885" cy="577392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247</Words>
  <Application>Microsoft Macintosh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Hindgut composition of Angelfish </vt:lpstr>
      <vt:lpstr>Global distribution of coral reefs</vt:lpstr>
      <vt:lpstr>PowerPoint Presentation</vt:lpstr>
      <vt:lpstr>Warning: fish dissection </vt:lpstr>
      <vt:lpstr>Sixbar Angelfish</vt:lpstr>
      <vt:lpstr>Methane/ Sulfide/ Hydrogen </vt:lpstr>
      <vt:lpstr>Methane/Sulfide/Hydrogen</vt:lpstr>
      <vt:lpstr>Warning: fish dissection </vt:lpstr>
      <vt:lpstr>PowerPoint Presentation</vt:lpstr>
      <vt:lpstr>Gut section IV versus Gut Section V</vt:lpstr>
      <vt:lpstr>Gut section is a driver of microbial diversity </vt:lpstr>
      <vt:lpstr>Microbiota change along GI tract</vt:lpstr>
      <vt:lpstr>Species level shows differences in relative abundance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Hindgut composition of Angelfish </dc:title>
  <dc:creator>Calla Arella Bush St George</dc:creator>
  <cp:lastModifiedBy>Calla Arella Bush St George</cp:lastModifiedBy>
  <cp:revision>2</cp:revision>
  <dcterms:created xsi:type="dcterms:W3CDTF">2024-04-29T14:42:45Z</dcterms:created>
  <dcterms:modified xsi:type="dcterms:W3CDTF">2024-04-29T17:16:20Z</dcterms:modified>
</cp:coreProperties>
</file>